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684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5317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51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7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65052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500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3DD36C-2DF4-4275-B929-71442C456C5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69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oStQg4kNM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0lrCnG-B8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youtu.be/b2KFtdPVd_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ww.youtube.com/watch?v=PM9vnEWmA1c" TargetMode="External"/><Relationship Id="rId4" Type="http://schemas.openxmlformats.org/officeDocument/2006/relationships/hyperlink" Target="https://www.youtube.com/watch?v=f1ilicJvlJ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35" y="1098388"/>
            <a:ext cx="8614161" cy="4394988"/>
          </a:xfrm>
        </p:spPr>
        <p:txBody>
          <a:bodyPr/>
          <a:lstStyle/>
          <a:p>
            <a:r>
              <a:rPr lang="en-US" dirty="0"/>
              <a:t>4.3</a:t>
            </a:r>
            <a:br>
              <a:rPr lang="en-US" dirty="0"/>
            </a:br>
            <a:r>
              <a:rPr lang="en-US" b="1" i="1" dirty="0"/>
              <a:t>“FUN”</a:t>
            </a:r>
            <a:r>
              <a:rPr lang="en-US" dirty="0"/>
              <a:t> </a:t>
            </a:r>
            <a:r>
              <a:rPr lang="en-US" dirty="0" err="1"/>
              <a:t>damentals</a:t>
            </a:r>
            <a:r>
              <a:rPr lang="en-US" dirty="0"/>
              <a:t> of  Biomechanics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735" y="5122236"/>
            <a:ext cx="8913265" cy="742279"/>
          </a:xfrm>
        </p:spPr>
        <p:txBody>
          <a:bodyPr/>
          <a:lstStyle/>
          <a:p>
            <a:r>
              <a:rPr lang="en-US" dirty="0"/>
              <a:t>IB Says: “In this sub-topic No Calculations are required”</a:t>
            </a:r>
          </a:p>
        </p:txBody>
      </p:sp>
      <p:pic>
        <p:nvPicPr>
          <p:cNvPr id="5" name="Graphic 4" descr="Crying Face with No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30167" y="57944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71290"/>
            <a:ext cx="8247888" cy="369645"/>
          </a:xfrm>
        </p:spPr>
        <p:txBody>
          <a:bodyPr>
            <a:normAutofit fontScale="90000"/>
          </a:bodyPr>
          <a:lstStyle/>
          <a:p>
            <a:r>
              <a:rPr lang="en-US" sz="1300" dirty="0">
                <a:solidFill>
                  <a:srgbClr val="000000"/>
                </a:solidFill>
                <a:latin typeface="Myriad Pro"/>
              </a:rPr>
              <a:t>4.3.6 	Label anatomical representations of levers. </a:t>
            </a:r>
            <a:r>
              <a:rPr lang="en-US" sz="1300" dirty="0" smtClean="0">
                <a:solidFill>
                  <a:srgbClr val="000000"/>
                </a:solidFill>
                <a:latin typeface="Myriad Pro"/>
              </a:rPr>
              <a:t>(Limit to Biceps-Elbow, Triceps Elbow, and Calf-Ankle)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08" y="919451"/>
            <a:ext cx="1888351" cy="189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784" y="1014984"/>
            <a:ext cx="4508858" cy="1955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05" y="3111254"/>
            <a:ext cx="5729365" cy="363523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783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59" y="126012"/>
            <a:ext cx="7633742" cy="1492132"/>
          </a:xfrm>
        </p:spPr>
        <p:txBody>
          <a:bodyPr>
            <a:norm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latin typeface="Myriad Pro"/>
              </a:rPr>
              <a:t>4.3.7 	Define Newton’s three laws 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of motion. 	</a:t>
            </a:r>
            <a:r>
              <a:rPr lang="en-US" sz="5400" dirty="0">
                <a:solidFill>
                  <a:srgbClr val="000000"/>
                </a:solidFill>
                <a:latin typeface="Myriad Pro"/>
              </a:rPr>
              <a:t/>
            </a:r>
            <a:br>
              <a:rPr lang="en-US" sz="5400" dirty="0">
                <a:solidFill>
                  <a:srgbClr val="000000"/>
                </a:solidFill>
                <a:latin typeface="Myriad Pro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86" y="669281"/>
            <a:ext cx="7405315" cy="57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05" y="177284"/>
            <a:ext cx="7769195" cy="1002035"/>
          </a:xfrm>
        </p:spPr>
        <p:txBody>
          <a:bodyPr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300" kern="0" spc="0" dirty="0">
                <a:solidFill>
                  <a:srgbClr val="000000"/>
                </a:solidFill>
                <a:latin typeface="Myriad Pro"/>
              </a:rPr>
              <a:t>4.3.8 	Explain how Newton’s three laws of motion apply to sporting activities.</a:t>
            </a:r>
            <a:r>
              <a:rPr lang="en-US" sz="5400" kern="0" spc="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Myriad Pro"/>
              </a:rPr>
              <a:t>	</a:t>
            </a:r>
            <a:br>
              <a:rPr lang="en-US" sz="5400" dirty="0">
                <a:solidFill>
                  <a:srgbClr val="000000"/>
                </a:solidFill>
                <a:latin typeface="Myriad Pro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538385"/>
            <a:ext cx="7633742" cy="612733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First Law-</a:t>
            </a:r>
            <a:r>
              <a:rPr lang="en-US" b="1" dirty="0" smtClean="0"/>
              <a:t> </a:t>
            </a:r>
            <a:r>
              <a:rPr lang="en-US" dirty="0" smtClean="0"/>
              <a:t>Soccer Ball?  Hockey Puck?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Second </a:t>
            </a:r>
            <a:r>
              <a:rPr lang="en-US" b="1" dirty="0" smtClean="0"/>
              <a:t>Law- </a:t>
            </a:r>
            <a:r>
              <a:rPr lang="en-US" dirty="0" smtClean="0"/>
              <a:t>Accelerating a Ping Pong ball versus soccer ball?  Weights of objects and athletes?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Third Law-</a:t>
            </a:r>
            <a:r>
              <a:rPr lang="en-US" dirty="0" smtClean="0"/>
              <a:t> Sprinter starting from blocks?  2 hockey players push each other?  Paddling a kayak?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482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419" y="127408"/>
            <a:ext cx="7633742" cy="470469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Myriad Pro"/>
              </a:rPr>
              <a:t>4.3.9 State the relationship between angular momentum, moment of inertia and angular velocity.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912" y="791310"/>
            <a:ext cx="7923888" cy="571498"/>
          </a:xfrm>
        </p:spPr>
        <p:txBody>
          <a:bodyPr>
            <a:normAutofit/>
          </a:bodyPr>
          <a:lstStyle/>
          <a:p>
            <a:r>
              <a:rPr lang="en-US" sz="2400" b="1" dirty="0"/>
              <a:t>Angular</a:t>
            </a:r>
            <a:r>
              <a:rPr lang="en-US" sz="2400" dirty="0"/>
              <a:t> movement is also called </a:t>
            </a:r>
            <a:r>
              <a:rPr lang="en-US" sz="2400" b="1" dirty="0"/>
              <a:t>rotational</a:t>
            </a:r>
            <a:r>
              <a:rPr lang="en-US" sz="2400" dirty="0"/>
              <a:t> movement.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912" y="1266093"/>
            <a:ext cx="7633742" cy="311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Angular movement is rotation around a central axis.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89" y="1897555"/>
            <a:ext cx="3035482" cy="202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04" y="4408297"/>
            <a:ext cx="2125577" cy="223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19" y="1894513"/>
            <a:ext cx="1484923" cy="2004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7555" y="4853351"/>
            <a:ext cx="2461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(Levers</a:t>
            </a:r>
            <a:r>
              <a:rPr lang="en-US" sz="2400" dirty="0"/>
              <a:t> are </a:t>
            </a:r>
            <a:r>
              <a:rPr lang="en-US" sz="2400" dirty="0" smtClean="0"/>
              <a:t>an angular/rotational- </a:t>
            </a:r>
            <a:r>
              <a:rPr lang="en-US" sz="2400" dirty="0"/>
              <a:t>movement around the </a:t>
            </a:r>
            <a:r>
              <a:rPr lang="en-US" sz="2400" b="1" dirty="0"/>
              <a:t>fulcrum)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77071" y="1969399"/>
            <a:ext cx="3174023" cy="198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 a spinning athlete the center of rotation often corresponds to center of mass</a:t>
            </a:r>
          </a:p>
        </p:txBody>
      </p:sp>
    </p:spTree>
    <p:extLst>
      <p:ext uri="{BB962C8B-B14F-4D97-AF65-F5344CB8AC3E}">
        <p14:creationId xmlns:p14="http://schemas.microsoft.com/office/powerpoint/2010/main" val="16857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68908" y="120362"/>
            <a:ext cx="7633742" cy="140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All</a:t>
            </a:r>
            <a:r>
              <a:rPr lang="en-US" sz="2400" dirty="0"/>
              <a:t> of the vector qualities of linear movement described earlier also apply to angular movement. (displacement, velocity, momentum, force, etc</a:t>
            </a:r>
            <a:r>
              <a:rPr lang="en-US" sz="2400" dirty="0" smtClean="0"/>
              <a:t>.)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97309" y="1412225"/>
            <a:ext cx="7819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Just replace meters in the measurements with degrees or radians (of a circle)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97309" y="5431110"/>
            <a:ext cx="767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Moment of Inertia- How much Torque is needed to cause rotation.  It increases as center of mass gets farther from the axis.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7309" y="4518215"/>
            <a:ext cx="730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force needed to cause a rotational movement goes by the name </a:t>
            </a:r>
            <a:r>
              <a:rPr lang="en-US" sz="2400" b="1" dirty="0" smtClean="0"/>
              <a:t>Torque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52" y="2243223"/>
            <a:ext cx="2854459" cy="2193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112" y="2262260"/>
            <a:ext cx="3891477" cy="21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84" y="144992"/>
            <a:ext cx="8194431" cy="725446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Myriad Pro"/>
              </a:rPr>
              <a:t>4.3.10 Explain the concept of angular momentum in relation to sporting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4" y="738554"/>
            <a:ext cx="7633742" cy="2257162"/>
          </a:xfrm>
        </p:spPr>
        <p:txBody>
          <a:bodyPr/>
          <a:lstStyle/>
          <a:p>
            <a:r>
              <a:rPr lang="en-US" dirty="0" smtClean="0"/>
              <a:t>Spinning ice skater or diver,   Torque in a golf club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2724" y="1565189"/>
            <a:ext cx="676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skater will have a smaller moment of inertia with mass CLOSE to axis (arms in) and therefore will spin faster with arms 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2086" y="4770052"/>
            <a:ext cx="451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Golf club manufactures disperse mass AWAY from axis of rotation to make it harder for club to turn on impact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783" y="4406904"/>
            <a:ext cx="1971675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36" y="2384851"/>
            <a:ext cx="1487553" cy="2005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4476" y="2759676"/>
            <a:ext cx="463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Skater spin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89" y="153785"/>
            <a:ext cx="7633742" cy="435300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Myriad Pro"/>
              </a:rPr>
              <a:t>4.3.11 Explain the factors that affect projectile motion </a:t>
            </a:r>
            <a:r>
              <a:rPr lang="en-US" sz="1200" b="1" u="sng" dirty="0">
                <a:latin typeface="Myriad Pro"/>
              </a:rPr>
              <a:t>at take-off or release.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289" y="694594"/>
            <a:ext cx="7633742" cy="14507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Velocity at release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Angle of release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Height of release point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9289" y="2857499"/>
            <a:ext cx="3640014" cy="2561341"/>
            <a:chOff x="1450732" y="2379936"/>
            <a:chExt cx="3789484" cy="27943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732" y="2663739"/>
              <a:ext cx="3789484" cy="2510533"/>
            </a:xfrm>
            <a:prstGeom prst="rect">
              <a:avLst/>
            </a:prstGeom>
          </p:spPr>
        </p:pic>
        <p:sp>
          <p:nvSpPr>
            <p:cNvPr id="5" name="Arrow: Curved Down 4"/>
            <p:cNvSpPr/>
            <p:nvPr/>
          </p:nvSpPr>
          <p:spPr>
            <a:xfrm rot="453849">
              <a:off x="3196516" y="2379936"/>
              <a:ext cx="1028700" cy="41576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1037994" y="2204789"/>
            <a:ext cx="7633742" cy="14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Of course </a:t>
            </a:r>
            <a:r>
              <a:rPr lang="en-US" dirty="0" smtClean="0"/>
              <a:t>OTHER </a:t>
            </a:r>
            <a:r>
              <a:rPr lang="en-US" dirty="0"/>
              <a:t>FORCES can affect motion after release.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06160" y="743871"/>
            <a:ext cx="4100004" cy="4808654"/>
            <a:chOff x="4606160" y="743871"/>
            <a:chExt cx="4100004" cy="48086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6160" y="3148198"/>
              <a:ext cx="3403632" cy="2270642"/>
            </a:xfrm>
            <a:prstGeom prst="rect">
              <a:avLst/>
            </a:prstGeom>
          </p:spPr>
        </p:pic>
        <p:sp>
          <p:nvSpPr>
            <p:cNvPr id="10" name="Arrow: Curved Down 9"/>
            <p:cNvSpPr/>
            <p:nvPr/>
          </p:nvSpPr>
          <p:spPr>
            <a:xfrm rot="1126376">
              <a:off x="7150608" y="743871"/>
              <a:ext cx="1555556" cy="4808654"/>
            </a:xfrm>
            <a:prstGeom prst="curvedDownArrow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3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704" y="171370"/>
            <a:ext cx="7633742" cy="488053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Myriad Pro"/>
              </a:rPr>
              <a:t>4.3.12 Outline the Bernoulli principle with respect to projectile motion in sporting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704" y="5626339"/>
            <a:ext cx="7633742" cy="109920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 Bend it like Beckham (and a bunch of other dudes) 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Bubba out of the </a:t>
            </a:r>
            <a:r>
              <a:rPr lang="en-US" dirty="0" err="1" smtClean="0">
                <a:hlinkClick r:id="rId3"/>
              </a:rPr>
              <a:t>pinestraw</a:t>
            </a:r>
            <a:r>
              <a:rPr lang="en-US" dirty="0" smtClean="0">
                <a:hlinkClick r:id="rId3"/>
              </a:rPr>
              <a:t> at the Masters</a:t>
            </a:r>
            <a:r>
              <a:rPr lang="en-US" dirty="0" smtClean="0"/>
              <a:t>,  </a:t>
            </a:r>
            <a:r>
              <a:rPr lang="en-US" dirty="0" smtClean="0">
                <a:hlinkClick r:id="rId4"/>
              </a:rPr>
              <a:t>Clayton Kershaw nasty curve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High altitude basketball drop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704" y="782285"/>
            <a:ext cx="4794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Bernoulli's principle </a:t>
            </a:r>
            <a:r>
              <a:rPr lang="en-US" sz="2000" dirty="0" smtClean="0"/>
              <a:t>- an </a:t>
            </a:r>
            <a:r>
              <a:rPr lang="en-US" sz="2000" dirty="0"/>
              <a:t>increase in the speed of a fluid occurs simultaneously with a decrease in pressure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It’s how planes fly.  Air speed over wing is faster so lower pressure creates lift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602" y="556240"/>
            <a:ext cx="2414844" cy="2108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704" y="2896535"/>
            <a:ext cx="4620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Magnus Effect</a:t>
            </a:r>
            <a:r>
              <a:rPr lang="en-US" sz="2000" dirty="0" smtClean="0"/>
              <a:t> - a </a:t>
            </a:r>
            <a:r>
              <a:rPr lang="en-US" sz="2000" dirty="0"/>
              <a:t>spinning ball (or cylinder) curves away from </a:t>
            </a:r>
            <a:r>
              <a:rPr lang="en-US" sz="2000" dirty="0" smtClean="0"/>
              <a:t>straight </a:t>
            </a:r>
            <a:r>
              <a:rPr lang="en-US" sz="2000" dirty="0"/>
              <a:t>flight path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Air flow is faster on the side of the ball toward which it is spinning creating lower pressure.  Balls turn in direction which they are spinning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33" y="3060133"/>
            <a:ext cx="2494807" cy="22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55" y="-87973"/>
            <a:ext cx="7633742" cy="899483"/>
          </a:xfrm>
        </p:spPr>
        <p:txBody>
          <a:bodyPr anchor="ctr" anchorCtr="0">
            <a:normAutofit fontScale="90000"/>
          </a:bodyPr>
          <a:lstStyle/>
          <a:p>
            <a:r>
              <a:rPr lang="en-US" sz="1400" dirty="0">
                <a:solidFill>
                  <a:srgbClr val="000000"/>
                </a:solidFill>
                <a:latin typeface="Myriad Pro"/>
              </a:rPr>
              <a:t>4.3.1</a:t>
            </a:r>
            <a:r>
              <a:rPr lang="en-US" sz="5400" dirty="0">
                <a:solidFill>
                  <a:srgbClr val="000000"/>
                </a:solidFill>
                <a:latin typeface="Myriad Pro"/>
              </a:rPr>
              <a:t> 	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Define the terms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force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speed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velocity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displacement, acceleration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momentum 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and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impulse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. 	</a:t>
            </a:r>
            <a:br>
              <a:rPr lang="en-US" sz="1300" dirty="0">
                <a:solidFill>
                  <a:srgbClr val="000000"/>
                </a:solidFill>
                <a:latin typeface="Myriad Pro"/>
              </a:rPr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78" y="945874"/>
            <a:ext cx="6507752" cy="139805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Force</a:t>
            </a:r>
            <a:r>
              <a:rPr lang="en-US" sz="2400" dirty="0"/>
              <a:t> = a directional push or pull on an object</a:t>
            </a:r>
          </a:p>
          <a:p>
            <a:pPr marL="0" indent="0">
              <a:buNone/>
            </a:pPr>
            <a:r>
              <a:rPr lang="en-US" sz="2400" dirty="0"/>
              <a:t> (</a:t>
            </a:r>
            <a:r>
              <a:rPr lang="en-US" sz="2400" i="1" dirty="0"/>
              <a:t>if unopposed will cause a change in motion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584" y="603076"/>
            <a:ext cx="1802785" cy="15503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4355" y="2153471"/>
            <a:ext cx="5149474" cy="309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Speed</a:t>
            </a:r>
            <a:r>
              <a:rPr lang="en-US" sz="2400" dirty="0"/>
              <a:t> = distance per unit of time without direction (ex.  m/s, km/</a:t>
            </a:r>
            <a:r>
              <a:rPr lang="en-US" sz="2400" dirty="0" err="1"/>
              <a:t>hr</a:t>
            </a:r>
            <a:r>
              <a:rPr lang="en-US" sz="2400" dirty="0"/>
              <a:t> ) </a:t>
            </a:r>
          </a:p>
          <a:p>
            <a:r>
              <a:rPr lang="en-US" sz="2400" b="1" u="sng" dirty="0"/>
              <a:t>Velocity</a:t>
            </a:r>
            <a:r>
              <a:rPr lang="en-US" sz="2400" dirty="0"/>
              <a:t>= displacement per time in a given </a:t>
            </a:r>
            <a:r>
              <a:rPr lang="en-US" sz="2400" b="1" dirty="0"/>
              <a:t>direction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i="1" dirty="0"/>
              <a:t>both speed and velocity may be </a:t>
            </a:r>
            <a:r>
              <a:rPr lang="en-US" sz="2400" i="1" dirty="0" err="1"/>
              <a:t>instananeous</a:t>
            </a:r>
            <a:r>
              <a:rPr lang="en-US" sz="2400" i="1" dirty="0"/>
              <a:t> or average</a:t>
            </a:r>
            <a:r>
              <a:rPr lang="en-US" sz="2400" dirty="0"/>
              <a:t>) </a:t>
            </a:r>
            <a:endParaRPr lang="en-US" sz="2400" b="1" u="sng" dirty="0"/>
          </a:p>
          <a:p>
            <a:pPr marL="0" indent="0">
              <a:buNone/>
            </a:pPr>
            <a:endParaRPr lang="en-US" sz="24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477" y="2478289"/>
            <a:ext cx="1377100" cy="20883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4586" y="4969610"/>
            <a:ext cx="4948813" cy="2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Displacement</a:t>
            </a:r>
            <a:r>
              <a:rPr lang="en-US" sz="2400" dirty="0"/>
              <a:t>= the length and direction of a straight line from start and end of motion (different from distance which has no direction!)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30" y="4705272"/>
            <a:ext cx="3200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6289" y="131355"/>
            <a:ext cx="5378075" cy="2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Acceleration</a:t>
            </a:r>
            <a:r>
              <a:rPr lang="en-US" sz="2400" dirty="0"/>
              <a:t>= the change in velocity per unit of time (ex.  m/s/s or m/s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1355"/>
            <a:ext cx="2835564" cy="17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85917" y="2668708"/>
            <a:ext cx="5299566" cy="90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Momentum (p)</a:t>
            </a:r>
            <a:r>
              <a:rPr lang="en-US" sz="2400" dirty="0"/>
              <a:t>= mass x velocity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1" y="1889405"/>
            <a:ext cx="2376055" cy="17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69271" y="4040330"/>
            <a:ext cx="6967985" cy="90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Impulse </a:t>
            </a:r>
            <a:r>
              <a:rPr lang="en-US" sz="2400" dirty="0"/>
              <a:t>= a force and the time over which it is applied (</a:t>
            </a:r>
            <a:r>
              <a:rPr lang="en-US" sz="2400" i="1" dirty="0"/>
              <a:t>Imp.= F x ∆t</a:t>
            </a:r>
            <a:r>
              <a:rPr lang="en-US" sz="2400" dirty="0"/>
              <a:t>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36" y="4493925"/>
            <a:ext cx="4121728" cy="18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0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426507"/>
          </a:xfrm>
        </p:spPr>
        <p:txBody>
          <a:bodyPr>
            <a:noAutofit/>
          </a:bodyPr>
          <a:lstStyle/>
          <a:p>
            <a:r>
              <a:rPr lang="en-US" sz="2400" dirty="0"/>
              <a:t>Scalar or Vector?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834" y="808892"/>
            <a:ext cx="7633742" cy="1802423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Scalar</a:t>
            </a:r>
            <a:r>
              <a:rPr lang="en-US" sz="2400" dirty="0"/>
              <a:t>- a measurement that has only a magnitude (size) but no particular direction.</a:t>
            </a:r>
          </a:p>
          <a:p>
            <a:r>
              <a:rPr lang="en-US" sz="2400" b="1" u="sng" dirty="0"/>
              <a:t>Vector</a:t>
            </a:r>
            <a:r>
              <a:rPr lang="en-US" sz="2400" dirty="0"/>
              <a:t>- a measurement that has both magnitude AND direction</a:t>
            </a:r>
          </a:p>
          <a:p>
            <a:pPr marL="0" indent="0">
              <a:buNone/>
            </a:pPr>
            <a:endParaRPr lang="en-US" sz="2400" b="1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8758" y="2684585"/>
            <a:ext cx="7633742" cy="58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Which of the previous </a:t>
            </a:r>
            <a:r>
              <a:rPr lang="en-US" sz="2400" dirty="0" err="1"/>
              <a:t>measurments</a:t>
            </a:r>
            <a:r>
              <a:rPr lang="en-US" sz="2400" dirty="0"/>
              <a:t> are scalars and which are vectors?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0834" y="3121268"/>
            <a:ext cx="7633742" cy="397412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/>
              <a:t>SCALARS:</a:t>
            </a:r>
          </a:p>
          <a:p>
            <a:pPr marL="0" indent="0">
              <a:buNone/>
            </a:pPr>
            <a:r>
              <a:rPr lang="en-US" sz="2400" dirty="0"/>
              <a:t>Speed</a:t>
            </a:r>
          </a:p>
          <a:p>
            <a:pPr marL="0" indent="0">
              <a:buNone/>
            </a:pPr>
            <a:r>
              <a:rPr lang="en-US" sz="2400" dirty="0"/>
              <a:t>Distance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VECTORS:</a:t>
            </a:r>
          </a:p>
          <a:p>
            <a:pPr marL="0" indent="0">
              <a:buNone/>
            </a:pPr>
            <a:r>
              <a:rPr lang="en-US" sz="2400" dirty="0"/>
              <a:t>Force</a:t>
            </a:r>
          </a:p>
          <a:p>
            <a:pPr marL="0" indent="0">
              <a:buNone/>
            </a:pPr>
            <a:r>
              <a:rPr lang="en-US" sz="2400" dirty="0"/>
              <a:t>Velocity</a:t>
            </a:r>
          </a:p>
          <a:p>
            <a:pPr marL="0" indent="0">
              <a:buNone/>
            </a:pPr>
            <a:r>
              <a:rPr lang="en-US" sz="2400" dirty="0"/>
              <a:t>Displacement</a:t>
            </a:r>
          </a:p>
          <a:p>
            <a:pPr marL="0" indent="0">
              <a:buNone/>
            </a:pPr>
            <a:r>
              <a:rPr lang="en-US" sz="2400" dirty="0"/>
              <a:t>Acceleration</a:t>
            </a:r>
          </a:p>
          <a:p>
            <a:pPr marL="0" indent="0">
              <a:buNone/>
            </a:pPr>
            <a:r>
              <a:rPr lang="en-US" sz="2400" dirty="0"/>
              <a:t>Momentum</a:t>
            </a:r>
          </a:p>
          <a:p>
            <a:pPr marL="0" indent="0">
              <a:buNone/>
            </a:pPr>
            <a:r>
              <a:rPr lang="en-US" sz="2400" dirty="0"/>
              <a:t>Impulse</a:t>
            </a:r>
          </a:p>
        </p:txBody>
      </p:sp>
    </p:spTree>
    <p:extLst>
      <p:ext uri="{BB962C8B-B14F-4D97-AF65-F5344CB8AC3E}">
        <p14:creationId xmlns:p14="http://schemas.microsoft.com/office/powerpoint/2010/main" val="15630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91" y="179185"/>
            <a:ext cx="8397009" cy="41194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300" kern="100" dirty="0">
                <a:solidFill>
                  <a:srgbClr val="211D1E"/>
                </a:solidFill>
                <a:latin typeface="Myriad Pro"/>
              </a:rPr>
              <a:t>4.3.2 	Analyze velocity–time, distance– time and force–time graphs  of sporting actions </a:t>
            </a:r>
            <a:r>
              <a:rPr lang="en-US" sz="1300" dirty="0">
                <a:solidFill>
                  <a:srgbClr val="211D1E"/>
                </a:solidFill>
                <a:latin typeface="Myriad Pro"/>
              </a:rPr>
              <a:t>	</a:t>
            </a:r>
            <a:br>
              <a:rPr lang="en-US" sz="1300" dirty="0">
                <a:solidFill>
                  <a:srgbClr val="211D1E"/>
                </a:solidFill>
                <a:latin typeface="Myriad Pro"/>
              </a:rPr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19" y="6172201"/>
            <a:ext cx="7633742" cy="808892"/>
          </a:xfrm>
        </p:spPr>
        <p:txBody>
          <a:bodyPr>
            <a:normAutofit/>
          </a:bodyPr>
          <a:lstStyle/>
          <a:p>
            <a:r>
              <a:rPr lang="en-US" sz="2400" dirty="0"/>
              <a:t>Application:  Vernier Motion and Force Sensors-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89" y="1481200"/>
            <a:ext cx="3982380" cy="1867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285" y="689449"/>
            <a:ext cx="3719146" cy="2789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64" y="3581888"/>
            <a:ext cx="4863793" cy="2258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495" y="3941084"/>
            <a:ext cx="3931054" cy="17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8" y="162578"/>
            <a:ext cx="7633742" cy="268246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Myriad Pro"/>
              </a:rPr>
              <a:t>4.3.3 </a:t>
            </a:r>
            <a:r>
              <a:rPr lang="en-US" sz="1200" dirty="0" smtClean="0">
                <a:latin typeface="Myriad Pro"/>
              </a:rPr>
              <a:t>	Define </a:t>
            </a:r>
            <a:r>
              <a:rPr lang="en-US" sz="1200" dirty="0">
                <a:latin typeface="Myriad Pro"/>
              </a:rPr>
              <a:t>the term center of mass.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94" y="1099041"/>
            <a:ext cx="8273561" cy="11961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Depends on the distribution of material in a body or object.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Affected by density and shape of object.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3397" y="551679"/>
            <a:ext cx="7633742" cy="426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Center </a:t>
            </a:r>
            <a:r>
              <a:rPr lang="en-US" sz="1400" cap="none" dirty="0"/>
              <a:t>(or “</a:t>
            </a:r>
            <a:r>
              <a:rPr lang="en-US" sz="1400" cap="none" dirty="0" err="1"/>
              <a:t>centre</a:t>
            </a:r>
            <a:r>
              <a:rPr lang="en-US" sz="1400" cap="none" dirty="0"/>
              <a:t>” according to IB) </a:t>
            </a:r>
            <a:r>
              <a:rPr lang="en-US" sz="2400" dirty="0"/>
              <a:t>of Mass-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4488" y="2258228"/>
            <a:ext cx="8485371" cy="68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Therefore</a:t>
            </a:r>
            <a:r>
              <a:rPr lang="en-US" sz="2400" dirty="0"/>
              <a:t>, for humans center of mass moves as the body moves.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2381" y="3055741"/>
            <a:ext cx="695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Think of center of mass this way:</a:t>
            </a:r>
            <a:r>
              <a:rPr lang="en-US" sz="2400" dirty="0"/>
              <a:t>  The point at which if a force were applied it would move the object in a given direction but</a:t>
            </a:r>
            <a:r>
              <a:rPr lang="en-US" sz="2400" b="1" u="sng" dirty="0"/>
              <a:t> NOT </a:t>
            </a:r>
            <a:r>
              <a:rPr lang="en-US" sz="2400" dirty="0"/>
              <a:t>cause rotation.  Hmm…</a:t>
            </a:r>
            <a:endParaRPr lang="en-US" sz="2400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9286" y="4568427"/>
            <a:ext cx="8055773" cy="101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smtClean="0"/>
              <a:t>Extension</a:t>
            </a:r>
            <a:r>
              <a:rPr lang="en-US" sz="2400" b="1" dirty="0" smtClean="0"/>
              <a:t>- </a:t>
            </a:r>
            <a:r>
              <a:rPr lang="en-US" sz="2400" dirty="0"/>
              <a:t>Center of mass of a billiard ball? Of a donut?  Of a boomerang?  Of Dick </a:t>
            </a:r>
            <a:r>
              <a:rPr lang="en-US" sz="2400" dirty="0" err="1"/>
              <a:t>Fosbury</a:t>
            </a:r>
            <a:r>
              <a:rPr lang="en-US" sz="2400" dirty="0"/>
              <a:t>? </a:t>
            </a: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04086" y="5579300"/>
            <a:ext cx="8055773" cy="101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Can the center of mass of an object lie outside of the body itself???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67102" y="6084736"/>
            <a:ext cx="1418037" cy="56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YES!!!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61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0" y="829786"/>
            <a:ext cx="3351257" cy="226379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0100" y="115781"/>
            <a:ext cx="7633742" cy="542245"/>
          </a:xfrm>
        </p:spPr>
        <p:txBody>
          <a:bodyPr/>
          <a:lstStyle/>
          <a:p>
            <a:pPr marL="0" indent="0">
              <a:buNone/>
            </a:pPr>
            <a:r>
              <a:rPr lang="en-US" sz="1200" cap="all" dirty="0">
                <a:latin typeface="Myriad Pro"/>
              </a:rPr>
              <a:t>4.3.4 	Explain that a change in body position during sporting activities can change the position of the </a:t>
            </a:r>
            <a:r>
              <a:rPr lang="en-US" sz="1200" cap="all" dirty="0" smtClean="0">
                <a:latin typeface="Myriad Pro"/>
              </a:rPr>
              <a:t>center of </a:t>
            </a:r>
            <a:r>
              <a:rPr lang="en-US" sz="1200" cap="all" dirty="0">
                <a:latin typeface="Myriad Pro"/>
              </a:rPr>
              <a:t>mass</a:t>
            </a:r>
            <a:r>
              <a:rPr lang="en-US" sz="1200" cap="all" dirty="0" smtClean="0">
                <a:latin typeface="Myriad Pro"/>
              </a:rPr>
              <a:t>. Give examples. </a:t>
            </a:r>
            <a:r>
              <a:rPr lang="en-US" sz="1200" dirty="0">
                <a:latin typeface="Myriad Pro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62" y="829786"/>
            <a:ext cx="3457575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14" y="3419841"/>
            <a:ext cx="3352650" cy="251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8950" y="3785787"/>
            <a:ext cx="295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Gravity- Males vs. Females?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66" y="262744"/>
            <a:ext cx="7633742" cy="352553"/>
          </a:xfrm>
        </p:spPr>
        <p:txBody>
          <a:bodyPr>
            <a:normAutofit fontScale="90000"/>
          </a:bodyPr>
          <a:lstStyle/>
          <a:p>
            <a:r>
              <a:rPr lang="en-US" sz="1300" dirty="0">
                <a:solidFill>
                  <a:srgbClr val="000000"/>
                </a:solidFill>
                <a:latin typeface="Myriad Pro"/>
              </a:rPr>
              <a:t>4.3.5 	Distinguish between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first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second 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and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third class levers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sz="5400" dirty="0">
                <a:solidFill>
                  <a:srgbClr val="000000"/>
                </a:solidFill>
                <a:latin typeface="Myriad Pro"/>
              </a:rPr>
              <a:t>	</a:t>
            </a:r>
            <a:br>
              <a:rPr lang="en-US" sz="5400" dirty="0">
                <a:solidFill>
                  <a:srgbClr val="000000"/>
                </a:solidFill>
                <a:latin typeface="Myriad Pro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0751" y="713577"/>
            <a:ext cx="7633742" cy="559748"/>
          </a:xfrm>
        </p:spPr>
        <p:txBody>
          <a:bodyPr>
            <a:normAutofit/>
          </a:bodyPr>
          <a:lstStyle/>
          <a:p>
            <a:r>
              <a:rPr lang="en-US" sz="2400" cap="all" dirty="0" smtClean="0">
                <a:solidFill>
                  <a:schemeClr val="tx1"/>
                </a:solidFill>
                <a:latin typeface="+mj-lt"/>
              </a:rPr>
              <a:t>The 3 Classes of Levers-</a:t>
            </a:r>
            <a:endParaRPr lang="en-US" sz="2400" cap="al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5" y="2230965"/>
            <a:ext cx="5784829" cy="4213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528" y="1097280"/>
            <a:ext cx="805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Depends on where the load (resistance) and the effort (applied force) lie in relation to the fulcrum (pivot point)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862632"/>
            <a:ext cx="24899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1</a:t>
            </a:r>
            <a:r>
              <a:rPr lang="en-US" sz="2400" u="sng" baseline="30000" dirty="0" smtClean="0"/>
              <a:t>st</a:t>
            </a:r>
            <a:r>
              <a:rPr lang="en-US" sz="2400" u="sng" dirty="0" smtClean="0"/>
              <a:t> Class:</a:t>
            </a:r>
            <a:r>
              <a:rPr lang="en-US" sz="2400" dirty="0" smtClean="0"/>
              <a:t> The fulcrum lies between the effort and the load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655042"/>
            <a:ext cx="24899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2</a:t>
            </a:r>
            <a:r>
              <a:rPr lang="en-US" sz="2400" u="sng" baseline="30000" dirty="0" smtClean="0"/>
              <a:t>nd</a:t>
            </a:r>
            <a:r>
              <a:rPr lang="en-US" sz="2400" u="sng" dirty="0" smtClean="0"/>
              <a:t> Class:</a:t>
            </a:r>
            <a:r>
              <a:rPr lang="en-US" sz="2400" dirty="0" smtClean="0"/>
              <a:t> The load lies between the effort and fulcru</a:t>
            </a:r>
            <a:r>
              <a:rPr lang="en-US" sz="2400" dirty="0"/>
              <a:t>m</a:t>
            </a:r>
            <a:endParaRPr lang="en-US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108353"/>
            <a:ext cx="24899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3</a:t>
            </a:r>
            <a:r>
              <a:rPr lang="en-US" sz="2400" u="sng" baseline="30000" dirty="0" smtClean="0"/>
              <a:t>rd</a:t>
            </a:r>
            <a:r>
              <a:rPr lang="en-US" sz="2400" u="sng" dirty="0" smtClean="0"/>
              <a:t> Class:</a:t>
            </a:r>
            <a:r>
              <a:rPr lang="en-US" sz="2400" dirty="0" smtClean="0"/>
              <a:t> The effort lies between the load and fulcru</a:t>
            </a:r>
            <a:r>
              <a:rPr lang="en-US" sz="2400" dirty="0"/>
              <a:t>m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0914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epeterson\Pictures\Tire_Li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68" y="4904020"/>
            <a:ext cx="2336673" cy="17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34" y="100587"/>
            <a:ext cx="7633742" cy="8321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kind of levers are in sports?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2441448"/>
            <a:ext cx="3310128" cy="2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epeterson\Pictures\rowing-bo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58" y="633984"/>
            <a:ext cx="2711196" cy="18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6" y="4763710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1456" y="1252728"/>
            <a:ext cx="148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endParaRPr lang="en-US" sz="3600" b="1" dirty="0" smtClean="0"/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91456" y="3107966"/>
            <a:ext cx="148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endParaRPr lang="en-US" sz="3600" b="1" dirty="0" smtClean="0"/>
          </a:p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91456" y="5224590"/>
            <a:ext cx="1481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r>
              <a:rPr lang="en-US" sz="3600" b="1" baseline="30000" dirty="0" smtClean="0"/>
              <a:t>nd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13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1075</TotalTime>
  <Words>813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Gill Sans MT</vt:lpstr>
      <vt:lpstr>Impact</vt:lpstr>
      <vt:lpstr>Myriad Pro</vt:lpstr>
      <vt:lpstr>Badge</vt:lpstr>
      <vt:lpstr>4.3 “FUN” damentals of  Biomechanics</vt:lpstr>
      <vt:lpstr>4.3.1  Define the terms force, speed, velocity, displacement, acceleration, momentum and impulse.   </vt:lpstr>
      <vt:lpstr>PowerPoint Presentation</vt:lpstr>
      <vt:lpstr>Scalar or Vector?</vt:lpstr>
      <vt:lpstr>4.3.2  Analyze velocity–time, distance– time and force–time graphs  of sporting actions   </vt:lpstr>
      <vt:lpstr>4.3.3  Define the term center of mass.</vt:lpstr>
      <vt:lpstr>PowerPoint Presentation</vt:lpstr>
      <vt:lpstr>4.3.5  Distinguish between first, second and third class levers.   </vt:lpstr>
      <vt:lpstr>PowerPoint Presentation</vt:lpstr>
      <vt:lpstr>4.3.6  Label anatomical representations of levers. (Limit to Biceps-Elbow, Triceps Elbow, and Calf-Ankle) </vt:lpstr>
      <vt:lpstr>4.3.7  Define Newton’s three laws of motion.   </vt:lpstr>
      <vt:lpstr>4.3.8  Explain how Newton’s three laws of motion apply to sporting activities.   </vt:lpstr>
      <vt:lpstr>4.3.9 State the relationship between angular momentum, moment of inertia and angular velocity.</vt:lpstr>
      <vt:lpstr>PowerPoint Presentation</vt:lpstr>
      <vt:lpstr>4.3.10 Explain the concept of angular momentum in relation to sporting activities.</vt:lpstr>
      <vt:lpstr>4.3.11 Explain the factors that affect projectile motion at take-off or release.</vt:lpstr>
      <vt:lpstr>4.3.12 Outline the Bernoulli principle with respect to projectile motion in sporting activities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 “FUN” damentals of  Biomechanics</dc:title>
  <dc:creator>Eric Peterson</dc:creator>
  <cp:lastModifiedBy>Eric Peterson</cp:lastModifiedBy>
  <cp:revision>51</cp:revision>
  <dcterms:created xsi:type="dcterms:W3CDTF">2017-03-08T21:42:53Z</dcterms:created>
  <dcterms:modified xsi:type="dcterms:W3CDTF">2017-04-19T20:18:49Z</dcterms:modified>
</cp:coreProperties>
</file>